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8" r:id="rId2"/>
    <p:sldId id="260" r:id="rId3"/>
    <p:sldId id="259" r:id="rId4"/>
    <p:sldId id="262" r:id="rId5"/>
    <p:sldId id="263" r:id="rId6"/>
    <p:sldId id="264" r:id="rId7"/>
    <p:sldId id="265" r:id="rId8"/>
    <p:sldId id="267" r:id="rId9"/>
    <p:sldId id="261" r:id="rId10"/>
    <p:sldId id="268" r:id="rId11"/>
    <p:sldId id="270" r:id="rId12"/>
    <p:sldId id="273" r:id="rId13"/>
    <p:sldId id="271" r:id="rId14"/>
    <p:sldId id="272" r:id="rId15"/>
    <p:sldId id="256" r:id="rId16"/>
    <p:sldId id="269" r:id="rId17"/>
    <p:sldId id="257" r:id="rId18"/>
  </p:sldIdLst>
  <p:sldSz cx="12192000" cy="6858000"/>
  <p:notesSz cx="6858000" cy="9144000"/>
  <p:defaultTextStyle>
    <a:defPPr>
      <a:defRPr lang="es-N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FA698-933F-4B01-B1CA-94D2FD408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791335-E18E-49A2-B2DB-9040CBA27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NI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03136D-49D2-4467-AA39-0D7A607C9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8/4/2020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ACD9A8-D0D8-4DF1-A8F2-EA46F4F13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49D6C3-F5C8-4A80-AC3C-4D5B37CC6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71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E829B-C9A7-491C-8B4B-3A1C4B46C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82B1EC-B906-4BB6-902B-7749D98DF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5F6B78-DB7F-468E-8668-9488D0A6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8/4/2020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5C2D8B-C2A6-406B-ADD9-5EAF19F7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987660-2CA4-4D57-B988-2C5E5CE20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981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9768863-D427-4383-B674-2EFC037B6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4875D5E-64E1-48DC-9281-577112634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ACECA4-07AB-465B-8C76-984283041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8/4/2020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F15FDA-0B10-4B1C-8042-F26FF9FB8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6A2157-78B0-412E-B033-D281DC95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58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240CD-1FF3-4850-85E3-14490C2F3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E9F1AB-962A-41D7-B0AE-82F4791F3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2263B4-BF91-41C5-A89C-261A4164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8/4/2020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B698C8-035C-49C8-ABC9-6BC2B506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F5008B-8151-4F92-971E-A9913E6BF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38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BAA0F-92BA-4148-B11C-78E79EB23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E251BE-48F8-4F89-99DB-4D1563A9D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BA40EB-2D0E-43A9-9584-33F5D1301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8/4/2020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CA48FC-355F-4FA2-8985-D5C84C578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2E0FC0-0B4F-487E-80D2-7C1F60507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627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8FB87-0DD5-4131-A9BB-BD484E782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F6AC9E-61CA-491B-AE35-EB63DF93E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A3A54B6-0A26-43B5-935A-9F0B6FDA1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D116A7-B6A3-473A-B7A2-A1D460DCE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8/4/2020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8CF8E3-4BC9-45BF-951B-9F91F0228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CC69CE-ABFF-4005-858D-B74B7826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40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AF5C6-25AA-4923-BCF1-17EB06735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3819A1-D3D9-4D4F-845A-49CB72670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22F6901-E76C-4151-9DA5-D41FFFBAE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A1AE37-3F04-4AE9-9DF1-9018F6AF4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7F32DDA-A8DC-4867-B1E7-68E3E5790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5C8B531-FE88-46B5-B66F-5EB6DA07E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8/4/2020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DF45912-2FC9-4433-A535-F52CABB1D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6ADCD93-3E8B-49AA-AACF-B0FE268F0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251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ACFEF-B774-4B8E-AAEF-277AC2A1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18F166C-7DD1-46AF-830A-914555BF0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8/4/2020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29834E-41B1-433D-A4D5-AF9EB024B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5944C7-EC34-4972-B89B-FF376FB7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557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38E39D6-F7A4-44CD-AB7A-301B50951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8/4/2020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E165463-DA9C-4D78-B8CB-6BF8E35C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F293EB-7EBF-4C74-8F2C-B1FF59CF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33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A0AA27-B6A8-4BBD-903B-247D78EE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872E4E-88AD-4898-BEC2-67701F1A9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ECA638E-8C53-4D31-9498-795C01C42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2EFF82-ED4D-44BC-A038-54EF51862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8/4/2020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594471D-DA5C-45F8-94B8-A09BC3E36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352244D-BCAE-4D32-9DD4-40040964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09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06D0DC-6A85-43BF-88A2-08B545073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671EE7F-1471-4822-8FA3-182C1FF4B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NI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CFDC07-FEEC-41C6-8618-B6A07D49B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2A24B8-0442-48C5-BCB1-90891414A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8/4/2020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ACBFF4-4A49-4F9F-B94F-72DCF86AC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EB6672-07DD-4D4D-ADA8-2BCC069B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45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437CB01-E83B-4C65-A51E-517F48E0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2B74F8-9504-426E-BE5E-927017D0B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E455F8-ABA0-4810-B519-68813E8A5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8/4/2020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DDFD98-7915-4E1B-B9E7-F84321CC6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095C02-1F61-42F8-A70B-B35D524AC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93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N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22A79-CBCD-4AFD-B329-088E20F840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NI" sz="3600" b="1" i="0" dirty="0">
                <a:solidFill>
                  <a:schemeClr val="bg1"/>
                </a:solidFill>
                <a:effectLst/>
                <a:latin typeface="Arial-BoldMT"/>
                <a:ea typeface="Calibri" panose="020F0502020204030204" pitchFamily="34" charset="0"/>
                <a:cs typeface="Times New Roman" panose="02020603050405020304" pitchFamily="18" charset="0"/>
              </a:rPr>
              <a:t>Programación de Microcontroladores PIC con MPLABX</a:t>
            </a:r>
            <a:endParaRPr lang="es-NI" sz="9600" dirty="0">
              <a:solidFill>
                <a:schemeClr val="bg1"/>
              </a:solidFill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D8272078-5127-4E8E-9579-51DFD887E8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NI" dirty="0">
                <a:solidFill>
                  <a:schemeClr val="bg1"/>
                </a:solidFill>
              </a:rPr>
              <a:t>Ing. Carlos Alberto Ortega Huembes</a:t>
            </a:r>
          </a:p>
          <a:p>
            <a:r>
              <a:rPr lang="es-NI" dirty="0">
                <a:solidFill>
                  <a:schemeClr val="bg1"/>
                </a:solidFill>
              </a:rPr>
              <a:t>Correo: carlos.ortega@fec.uni.edu.ni</a:t>
            </a:r>
          </a:p>
        </p:txBody>
      </p:sp>
    </p:spTree>
    <p:extLst>
      <p:ext uri="{BB962C8B-B14F-4D97-AF65-F5344CB8AC3E}">
        <p14:creationId xmlns:p14="http://schemas.microsoft.com/office/powerpoint/2010/main" val="2975675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AB79D7B4-41F6-4706-9B3E-B63D957D13EB}"/>
              </a:ext>
            </a:extLst>
          </p:cNvPr>
          <p:cNvSpPr/>
          <p:nvPr/>
        </p:nvSpPr>
        <p:spPr>
          <a:xfrm>
            <a:off x="381000" y="1341120"/>
            <a:ext cx="9296400" cy="4876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D5970FA-BDA5-40C6-8E31-F8941EBBD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NI" sz="4000" b="1" dirty="0">
                <a:solidFill>
                  <a:schemeClr val="bg1"/>
                </a:solidFill>
              </a:rPr>
              <a:t>Fabricantes de Microcontroladores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4534E5C-38EF-46A0-A6EA-D79D7323C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77" y="1557139"/>
            <a:ext cx="3261360" cy="1002868"/>
          </a:xfrm>
          <a:prstGeom prst="rect">
            <a:avLst/>
          </a:prstGeom>
        </p:spPr>
      </p:pic>
      <p:pic>
        <p:nvPicPr>
          <p:cNvPr id="17" name="Marcador de contenido 16">
            <a:extLst>
              <a:ext uri="{FF2B5EF4-FFF2-40B4-BE49-F238E27FC236}">
                <a16:creationId xmlns:a16="http://schemas.microsoft.com/office/drawing/2014/main" id="{79215D70-A213-4158-9F3E-4B8B212D2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26017" y="1253330"/>
            <a:ext cx="2098739" cy="1748950"/>
          </a:xfr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3A84F88-83E8-420A-9482-90B45CE38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377" y="3201853"/>
            <a:ext cx="3389948" cy="787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EA7BEE1-9F79-4C9B-81EE-D8D8D2BAB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052" y="3592694"/>
            <a:ext cx="3389948" cy="338994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B0F5377-7646-4E91-93EE-20FD7226D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8264" y="3159673"/>
            <a:ext cx="1784540" cy="118969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0A2A2B3-DE8E-4968-8B2A-D58F15B37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1270" y="4778609"/>
            <a:ext cx="2308860" cy="117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9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5970FA-BDA5-40C6-8E31-F8941EBBD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NI" sz="4000" b="1" dirty="0">
                <a:solidFill>
                  <a:schemeClr val="bg1"/>
                </a:solidFill>
              </a:rPr>
              <a:t>Lenguajes de programación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C10811A-3272-415A-9684-FA9245220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9145"/>
            <a:ext cx="10515600" cy="4351338"/>
          </a:xfrm>
        </p:spPr>
        <p:txBody>
          <a:bodyPr>
            <a:normAutofit/>
          </a:bodyPr>
          <a:lstStyle/>
          <a:p>
            <a:r>
              <a:rPr lang="es-NI" sz="2000" b="0" i="0" dirty="0">
                <a:solidFill>
                  <a:schemeClr val="bg1"/>
                </a:solidFill>
                <a:effectLst/>
                <a:latin typeface="Open Sans"/>
              </a:rPr>
              <a:t>El microcontrolador ejecuta el programa cargado en la memoria Flash. Esto se denomina el código ejecutable y está compuesto por una serie de ceros y unos, aparentemente sin significado. Dependiendo de la arquitectura del microcontrolador, el código binario está compuesto por palabras de 12, 14 o 16 bits de anchura. </a:t>
            </a:r>
          </a:p>
          <a:p>
            <a:r>
              <a:rPr lang="es-NI" sz="2000" b="0" i="0" dirty="0">
                <a:solidFill>
                  <a:schemeClr val="bg1"/>
                </a:solidFill>
                <a:effectLst/>
                <a:latin typeface="Open Sans"/>
              </a:rPr>
              <a:t>Cada palabra se interpreta por la CPU como una instrucción a ser ejecutada durante el funcionamiento del microcontrolador. Todas las instrucciones que el microcontrolador puede reconocer y ejecutar se les denominan colectivamente Conjunto de instrucciones. </a:t>
            </a:r>
          </a:p>
          <a:p>
            <a:r>
              <a:rPr lang="es-NI" sz="2000" b="0" i="0" dirty="0">
                <a:solidFill>
                  <a:schemeClr val="bg1"/>
                </a:solidFill>
                <a:effectLst/>
                <a:latin typeface="Open Sans"/>
              </a:rPr>
              <a:t>Como es más fácil trabajar con el sistema de numeración hexadecimal, el código ejecutable se representa con frecuencia como una serie de los números hexadecimales denominada código </a:t>
            </a:r>
            <a:r>
              <a:rPr lang="es-NI" sz="2000" b="0" i="0" dirty="0" err="1">
                <a:solidFill>
                  <a:schemeClr val="bg1"/>
                </a:solidFill>
                <a:effectLst/>
                <a:latin typeface="Open Sans"/>
              </a:rPr>
              <a:t>Hex</a:t>
            </a:r>
            <a:r>
              <a:rPr lang="es-NI" sz="2000" b="0" i="0" dirty="0">
                <a:solidFill>
                  <a:schemeClr val="bg1"/>
                </a:solidFill>
                <a:effectLst/>
                <a:latin typeface="Open Sans"/>
              </a:rPr>
              <a:t>. En los microcontroladores PIC con las palabras de programa de 14 bits de anchura, el conjunto de instrucciones tiene 35 instrucciones diferentes.</a:t>
            </a:r>
            <a:endParaRPr lang="es-NI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67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5970FA-BDA5-40C6-8E31-F8941EBBD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NI" sz="4000" b="1" dirty="0">
                <a:solidFill>
                  <a:schemeClr val="bg1"/>
                </a:solidFill>
              </a:rPr>
              <a:t>Lenguajes de programación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C10811A-3272-415A-9684-FA9245220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9145"/>
            <a:ext cx="6285762" cy="3833495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NI" sz="2900" b="0" i="0" dirty="0">
                <a:solidFill>
                  <a:schemeClr val="bg1"/>
                </a:solidFill>
                <a:effectLst/>
              </a:rPr>
              <a:t>Dentro de los lenguajes en los que programamos rutinas para PIC existen tres posibilidades: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s-NI" sz="2900" b="1" i="0" dirty="0">
                <a:solidFill>
                  <a:schemeClr val="bg1"/>
                </a:solidFill>
                <a:effectLst/>
              </a:rPr>
              <a:t>Lenguaje BASIC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s-NI" sz="2900" b="1" i="0" dirty="0">
                <a:solidFill>
                  <a:schemeClr val="bg1"/>
                </a:solidFill>
                <a:effectLst/>
              </a:rPr>
              <a:t>Lenguaje C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s-NI" sz="2900" b="1" i="0" dirty="0">
                <a:solidFill>
                  <a:schemeClr val="bg1"/>
                </a:solidFill>
                <a:effectLst/>
              </a:rPr>
              <a:t>Lenguaje Ensamblador (</a:t>
            </a:r>
            <a:r>
              <a:rPr lang="es-NI" sz="2900" b="1" i="0" dirty="0" err="1">
                <a:solidFill>
                  <a:schemeClr val="bg1"/>
                </a:solidFill>
                <a:effectLst/>
              </a:rPr>
              <a:t>assembler</a:t>
            </a:r>
            <a:r>
              <a:rPr lang="es-NI" sz="2900" b="1" i="0" dirty="0">
                <a:solidFill>
                  <a:schemeClr val="bg1"/>
                </a:solidFill>
                <a:effectLst/>
              </a:rPr>
              <a:t>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38C849-C6E3-475D-A6F5-83ECE196E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962" y="2049145"/>
            <a:ext cx="4519397" cy="308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42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5970FA-BDA5-40C6-8E31-F8941EBBD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>
              <a:spcAft>
                <a:spcPts val="1413"/>
              </a:spcAft>
              <a:buClrTx/>
              <a:buFontTx/>
              <a:buNone/>
            </a:pPr>
            <a:r>
              <a:rPr lang="fi-FI" altLang="es-NI" sz="4000" dirty="0">
                <a:solidFill>
                  <a:srgbClr val="FFFFFF"/>
                </a:solidFill>
                <a:latin typeface="Arial" panose="020B0604020202020204" pitchFamily="34" charset="0"/>
              </a:rPr>
              <a:t>Proceso de Desarrollo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C10811A-3272-415A-9684-FA9245220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3425"/>
            <a:ext cx="10515600" cy="4351338"/>
          </a:xfrm>
        </p:spPr>
        <p:txBody>
          <a:bodyPr>
            <a:normAutofit/>
          </a:bodyPr>
          <a:lstStyle/>
          <a:p>
            <a:r>
              <a:rPr lang="es-NI" altLang="es-NI" sz="3200" dirty="0">
                <a:solidFill>
                  <a:schemeClr val="bg1"/>
                </a:solidFill>
              </a:rPr>
              <a:t>Corresponde a la escritura y compilación/ensamblaje del programa que rige a las acciones del µC y los sistemas periféricos conectados a este.</a:t>
            </a:r>
          </a:p>
          <a:p>
            <a:r>
              <a:rPr lang="es-NI" altLang="es-NI" sz="3200" b="1" dirty="0">
                <a:solidFill>
                  <a:schemeClr val="bg1"/>
                </a:solidFill>
              </a:rPr>
              <a:t>Programación del µC: </a:t>
            </a:r>
            <a:r>
              <a:rPr lang="es-NI" altLang="es-NI" sz="3200" dirty="0">
                <a:solidFill>
                  <a:schemeClr val="bg1"/>
                </a:solidFill>
              </a:rPr>
              <a:t>En esta etapa el código de maquina correspondiente al programa desarrollado en la etapa anterior se descarga en la memoria del µC.</a:t>
            </a:r>
          </a:p>
          <a:p>
            <a:pPr eaLnBrk="1" hangingPunct="1">
              <a:buClrTx/>
              <a:buFontTx/>
              <a:buNone/>
            </a:pPr>
            <a:r>
              <a:rPr lang="es-NI" altLang="es-NI" sz="3200" dirty="0">
                <a:solidFill>
                  <a:schemeClr val="bg1"/>
                </a:solidFill>
              </a:rPr>
              <a:t>• </a:t>
            </a:r>
            <a:r>
              <a:rPr lang="es-NI" altLang="es-NI" sz="3200" b="1" dirty="0">
                <a:solidFill>
                  <a:schemeClr val="bg1"/>
                </a:solidFill>
              </a:rPr>
              <a:t>Prueba y verificación: </a:t>
            </a:r>
            <a:r>
              <a:rPr lang="es-NI" altLang="es-NI" sz="3200" dirty="0">
                <a:solidFill>
                  <a:schemeClr val="bg1"/>
                </a:solidFill>
              </a:rPr>
              <a:t>Por ultimo, el µC debe conectarse al circuito base y someterse a pruebas para </a:t>
            </a:r>
            <a:r>
              <a:rPr lang="es-NI" altLang="es-NI" sz="3200" dirty="0" err="1">
                <a:solidFill>
                  <a:schemeClr val="bg1"/>
                </a:solidFill>
              </a:rPr>
              <a:t>veriﬁcar</a:t>
            </a:r>
            <a:r>
              <a:rPr lang="es-NI" altLang="es-NI" sz="3200" dirty="0">
                <a:solidFill>
                  <a:schemeClr val="bg1"/>
                </a:solidFill>
              </a:rPr>
              <a:t> el funcionamiento correcto del programa.</a:t>
            </a:r>
          </a:p>
        </p:txBody>
      </p:sp>
    </p:spTree>
    <p:extLst>
      <p:ext uri="{BB962C8B-B14F-4D97-AF65-F5344CB8AC3E}">
        <p14:creationId xmlns:p14="http://schemas.microsoft.com/office/powerpoint/2010/main" val="1840998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270DFF64-B323-4B43-A7FE-6E5B59178D85}"/>
              </a:ext>
            </a:extLst>
          </p:cNvPr>
          <p:cNvSpPr/>
          <p:nvPr/>
        </p:nvSpPr>
        <p:spPr>
          <a:xfrm>
            <a:off x="1128205" y="1396639"/>
            <a:ext cx="9235440" cy="49987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D5970FA-BDA5-40C6-8E31-F8941EBBD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>
              <a:spcAft>
                <a:spcPts val="1413"/>
              </a:spcAft>
              <a:buClrTx/>
              <a:buFontTx/>
              <a:buNone/>
            </a:pPr>
            <a:r>
              <a:rPr lang="fi-FI" altLang="es-NI" sz="4000" dirty="0">
                <a:solidFill>
                  <a:srgbClr val="FFFFFF"/>
                </a:solidFill>
                <a:latin typeface="Arial" panose="020B0604020202020204" pitchFamily="34" charset="0"/>
              </a:rPr>
              <a:t>Proceso de Desarrollo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2DC9C128-A5B9-4687-9FFD-C1E20CED9C05}"/>
              </a:ext>
            </a:extLst>
          </p:cNvPr>
          <p:cNvGrpSpPr/>
          <p:nvPr/>
        </p:nvGrpSpPr>
        <p:grpSpPr>
          <a:xfrm>
            <a:off x="2801620" y="1781110"/>
            <a:ext cx="6372860" cy="4329430"/>
            <a:chOff x="3060700" y="3600450"/>
            <a:chExt cx="5038725" cy="3060700"/>
          </a:xfrm>
        </p:grpSpPr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560B96CC-3296-42D2-A066-83F023291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700" y="4859338"/>
              <a:ext cx="1619250" cy="539750"/>
            </a:xfrm>
            <a:prstGeom prst="parallelogram">
              <a:avLst>
                <a:gd name="adj" fmla="val 75000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s-NI" altLang="es-NI" sz="1300">
                  <a:solidFill>
                    <a:srgbClr val="000000"/>
                  </a:solidFill>
                </a:rPr>
                <a:t>Archivo .ASM</a:t>
              </a:r>
            </a:p>
          </p:txBody>
        </p:sp>
        <p:sp>
          <p:nvSpPr>
            <p:cNvPr id="8" name="AutoShape 6">
              <a:extLst>
                <a:ext uri="{FF2B5EF4-FFF2-40B4-BE49-F238E27FC236}">
                  <a16:creationId xmlns:a16="http://schemas.microsoft.com/office/drawing/2014/main" id="{DC5E6FD9-169C-4729-9A9F-42B0382C2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9450" y="3600450"/>
              <a:ext cx="2339975" cy="720725"/>
            </a:xfrm>
            <a:prstGeom prst="parallelogram">
              <a:avLst>
                <a:gd name="adj" fmla="val 81167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s-NI" altLang="es-NI" sz="1300">
                  <a:solidFill>
                    <a:srgbClr val="000000"/>
                  </a:solidFill>
                </a:rPr>
                <a:t>Archivo .c, .cpp o .bas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534D6063-BE1D-4064-96C5-28906CC43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700" y="5940425"/>
              <a:ext cx="1439863" cy="720725"/>
            </a:xfrm>
            <a:prstGeom prst="rect">
              <a:avLst/>
            </a:pr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s-NI" altLang="es-NI" sz="1300">
                  <a:solidFill>
                    <a:srgbClr val="000000"/>
                  </a:solidFill>
                </a:rPr>
                <a:t>Ensamblador</a:t>
              </a: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FC418A14-A626-4B71-8D97-99A339D76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9450" y="4859338"/>
              <a:ext cx="1439863" cy="539750"/>
            </a:xfrm>
            <a:prstGeom prst="rect">
              <a:avLst/>
            </a:pr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s-NI" altLang="es-NI" sz="1300">
                  <a:solidFill>
                    <a:srgbClr val="000000"/>
                  </a:solidFill>
                </a:rPr>
                <a:t>Compilador</a:t>
              </a:r>
            </a:p>
          </p:txBody>
        </p:sp>
        <p:sp>
          <p:nvSpPr>
            <p:cNvPr id="11" name="AutoShape 9">
              <a:extLst>
                <a:ext uri="{FF2B5EF4-FFF2-40B4-BE49-F238E27FC236}">
                  <a16:creationId xmlns:a16="http://schemas.microsoft.com/office/drawing/2014/main" id="{D1D135C9-5E97-4017-ABC1-10D6AB346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0675" y="5940425"/>
              <a:ext cx="2519363" cy="720725"/>
            </a:xfrm>
            <a:prstGeom prst="parallelogram">
              <a:avLst>
                <a:gd name="adj" fmla="val 87390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s-NI" altLang="es-NI" sz="1300">
                  <a:solidFill>
                    <a:srgbClr val="000000"/>
                  </a:solidFill>
                </a:rPr>
                <a:t>Archivo .hex, .bin, .coff</a:t>
              </a:r>
            </a:p>
          </p:txBody>
        </p:sp>
        <p:sp>
          <p:nvSpPr>
            <p:cNvPr id="12" name="AutoShape 10">
              <a:extLst>
                <a:ext uri="{FF2B5EF4-FFF2-40B4-BE49-F238E27FC236}">
                  <a16:creationId xmlns:a16="http://schemas.microsoft.com/office/drawing/2014/main" id="{D44273C6-DCF1-4403-9D95-FD87E264F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9475" y="3600450"/>
              <a:ext cx="1079500" cy="720725"/>
            </a:xfrm>
            <a:prstGeom prst="hexagon">
              <a:avLst>
                <a:gd name="adj" fmla="val 37445"/>
                <a:gd name="vf" fmla="val 115470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s-NI" altLang="es-NI" sz="1300">
                  <a:solidFill>
                    <a:srgbClr val="000000"/>
                  </a:solidFill>
                </a:rPr>
                <a:t>Usuario</a:t>
              </a:r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C03C9C21-7601-493A-8BF3-D4070B7201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2625" y="5040313"/>
              <a:ext cx="1273175" cy="158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NI"/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8163C886-F810-42D0-97CC-7B75C7A062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9838" y="5400675"/>
              <a:ext cx="1587" cy="53975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NI"/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5ACF4C0B-3CCF-456E-8E67-CD35CE7951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9225" y="4319588"/>
              <a:ext cx="1588" cy="53975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NI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2C8C658E-B50F-4627-A2D3-18BA744B10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0563" y="4068763"/>
              <a:ext cx="1439862" cy="158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NI"/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C2CBDBB1-5D03-4340-A53A-85A12E23E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80175" y="4319588"/>
              <a:ext cx="1588" cy="53975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NI"/>
            </a:p>
          </p:txBody>
        </p:sp>
        <p:sp>
          <p:nvSpPr>
            <p:cNvPr id="18" name="Line 16">
              <a:extLst>
                <a:ext uri="{FF2B5EF4-FFF2-40B4-BE49-F238E27FC236}">
                  <a16:creationId xmlns:a16="http://schemas.microsoft.com/office/drawing/2014/main" id="{BD7980EF-251D-490C-9A52-F1B01DDEF7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0563" y="6300788"/>
              <a:ext cx="1079500" cy="158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NI"/>
            </a:p>
          </p:txBody>
        </p:sp>
      </p:grpSp>
    </p:spTree>
    <p:extLst>
      <p:ext uri="{BB962C8B-B14F-4D97-AF65-F5344CB8AC3E}">
        <p14:creationId xmlns:p14="http://schemas.microsoft.com/office/powerpoint/2010/main" val="3139527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22A79-CBCD-4AFD-B329-088E20F84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s-NI" sz="6600" b="1" dirty="0">
                <a:solidFill>
                  <a:schemeClr val="bg1"/>
                </a:solidFill>
              </a:rPr>
              <a:t>Practicas de Programación</a:t>
            </a:r>
            <a:br>
              <a:rPr lang="es-NI" sz="6600" b="1" dirty="0">
                <a:solidFill>
                  <a:schemeClr val="bg1"/>
                </a:solidFill>
              </a:rPr>
            </a:br>
            <a:r>
              <a:rPr lang="es-NI" sz="6600" b="1" dirty="0">
                <a:solidFill>
                  <a:schemeClr val="bg1"/>
                </a:solidFill>
              </a:rPr>
              <a:t>con MPLAB X IDE</a:t>
            </a:r>
          </a:p>
        </p:txBody>
      </p:sp>
    </p:spTree>
    <p:extLst>
      <p:ext uri="{BB962C8B-B14F-4D97-AF65-F5344CB8AC3E}">
        <p14:creationId xmlns:p14="http://schemas.microsoft.com/office/powerpoint/2010/main" val="377649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22A79-CBCD-4AFD-B329-088E20F84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s-NI" sz="6600" b="1" dirty="0">
                <a:solidFill>
                  <a:schemeClr val="bg1"/>
                </a:solidFill>
              </a:rPr>
              <a:t>GRACIAS POR SU ATENCION</a:t>
            </a:r>
          </a:p>
        </p:txBody>
      </p:sp>
    </p:spTree>
    <p:extLst>
      <p:ext uri="{BB962C8B-B14F-4D97-AF65-F5344CB8AC3E}">
        <p14:creationId xmlns:p14="http://schemas.microsoft.com/office/powerpoint/2010/main" val="2427373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512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D1E36E-8A3C-4E68-BB36-81F7C192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b="1" dirty="0">
                <a:solidFill>
                  <a:schemeClr val="bg1"/>
                </a:solidFill>
              </a:rPr>
              <a:t>Historia de los Circuitos Integrados</a:t>
            </a:r>
          </a:p>
        </p:txBody>
      </p:sp>
      <p:pic>
        <p:nvPicPr>
          <p:cNvPr id="7" name="5 Imagen">
            <a:extLst>
              <a:ext uri="{FF2B5EF4-FFF2-40B4-BE49-F238E27FC236}">
                <a16:creationId xmlns:a16="http://schemas.microsoft.com/office/drawing/2014/main" id="{037234E5-3788-4379-B301-0AFC2D41D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5170" y="2693271"/>
            <a:ext cx="3343910" cy="226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2 Imagen">
            <a:extLst>
              <a:ext uri="{FF2B5EF4-FFF2-40B4-BE49-F238E27FC236}">
                <a16:creationId xmlns:a16="http://schemas.microsoft.com/office/drawing/2014/main" id="{9B2C4146-FFEE-4C7A-BA41-2FAE9542234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78290" y="2406720"/>
            <a:ext cx="3072160" cy="283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EA4AAE8-A133-4EB4-98C3-18F791C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9661" y="2693271"/>
            <a:ext cx="3848343" cy="200488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3BE5880-E1BE-4796-9BF7-6B2298CCEF10}"/>
              </a:ext>
            </a:extLst>
          </p:cNvPr>
          <p:cNvSpPr txBox="1"/>
          <p:nvPr/>
        </p:nvSpPr>
        <p:spPr>
          <a:xfrm>
            <a:off x="1569686" y="5042505"/>
            <a:ext cx="1654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sz="2000" dirty="0">
                <a:solidFill>
                  <a:schemeClr val="bg1"/>
                </a:solidFill>
              </a:rPr>
              <a:t>Tubos al Vacío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CFD084-539E-4BE0-9DD2-67929D7AEC79}"/>
              </a:ext>
            </a:extLst>
          </p:cNvPr>
          <p:cNvSpPr txBox="1"/>
          <p:nvPr/>
        </p:nvSpPr>
        <p:spPr>
          <a:xfrm>
            <a:off x="5299815" y="5442615"/>
            <a:ext cx="1429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sz="2000" dirty="0">
                <a:solidFill>
                  <a:schemeClr val="bg1"/>
                </a:solidFill>
              </a:rPr>
              <a:t>Transistores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1446EFB-C930-4BF2-A9BE-FE80F5BB143E}"/>
              </a:ext>
            </a:extLst>
          </p:cNvPr>
          <p:cNvSpPr txBox="1"/>
          <p:nvPr/>
        </p:nvSpPr>
        <p:spPr>
          <a:xfrm>
            <a:off x="8725021" y="4755954"/>
            <a:ext cx="2317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sz="2000" dirty="0">
                <a:solidFill>
                  <a:schemeClr val="bg1"/>
                </a:solidFill>
              </a:rPr>
              <a:t>Circuitos Integrados</a:t>
            </a:r>
          </a:p>
        </p:txBody>
      </p:sp>
    </p:spTree>
    <p:extLst>
      <p:ext uri="{BB962C8B-B14F-4D97-AF65-F5344CB8AC3E}">
        <p14:creationId xmlns:p14="http://schemas.microsoft.com/office/powerpoint/2010/main" val="800697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D1E36E-8A3C-4E68-BB36-81F7C192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b="1" dirty="0">
                <a:solidFill>
                  <a:schemeClr val="bg1"/>
                </a:solidFill>
              </a:rPr>
              <a:t>¿Qué es un Microcontrolador?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8D7BF18-4D7E-4446-B85E-012080C23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7263" y="1965008"/>
            <a:ext cx="5124846" cy="3767455"/>
          </a:xfrm>
        </p:spPr>
      </p:pic>
      <p:sp>
        <p:nvSpPr>
          <p:cNvPr id="6" name="Text Box 1">
            <a:extLst>
              <a:ext uri="{FF2B5EF4-FFF2-40B4-BE49-F238E27FC236}">
                <a16:creationId xmlns:a16="http://schemas.microsoft.com/office/drawing/2014/main" id="{29A3C047-4629-4618-ACDC-E4D73E07D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91" y="1827847"/>
            <a:ext cx="6525709" cy="404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just" eaLnBrk="1" hangingPunct="1">
              <a:buClrTx/>
            </a:pPr>
            <a:r>
              <a:rPr lang="es-NI" altLang="es-NI" sz="2400" dirty="0"/>
              <a:t>Es un circuito integrado que incluye en su interior las 3 unidades funcionales de una computadora: </a:t>
            </a:r>
          </a:p>
          <a:p>
            <a:pPr marL="342900" indent="-342900" algn="just" eaLnBrk="1" hangingPunct="1">
              <a:buClrTx/>
              <a:buFont typeface="Arial" panose="020B0604020202020204" pitchFamily="34" charset="0"/>
              <a:buChar char="•"/>
            </a:pPr>
            <a:r>
              <a:rPr lang="es-NI" altLang="es-NI" sz="2400" dirty="0"/>
              <a:t>Microprocesador (CPU) </a:t>
            </a:r>
          </a:p>
          <a:p>
            <a:pPr marL="342900" indent="-342900" algn="just" eaLnBrk="1" hangingPunct="1">
              <a:buClrTx/>
              <a:buFont typeface="Arial" panose="020B0604020202020204" pitchFamily="34" charset="0"/>
              <a:buChar char="•"/>
            </a:pPr>
            <a:r>
              <a:rPr lang="es-NI" altLang="es-NI" sz="2400" dirty="0"/>
              <a:t>Memoria para almacenar el programa y Memoria para almacenar datos</a:t>
            </a:r>
          </a:p>
          <a:p>
            <a:pPr marL="342900" indent="-342900" algn="just" eaLnBrk="1" hangingPunct="1">
              <a:buClrTx/>
              <a:buFont typeface="Arial" panose="020B0604020202020204" pitchFamily="34" charset="0"/>
              <a:buChar char="•"/>
            </a:pPr>
            <a:r>
              <a:rPr lang="es-NI" altLang="es-NI" sz="2400" dirty="0"/>
              <a:t>Periféricos de entrada y salida.</a:t>
            </a:r>
          </a:p>
          <a:p>
            <a:pPr algn="just" eaLnBrk="1" hangingPunct="1">
              <a:buClrTx/>
              <a:buFontTx/>
              <a:buNone/>
            </a:pPr>
            <a:endParaRPr lang="es-NI" altLang="es-NI" sz="2400" dirty="0"/>
          </a:p>
          <a:p>
            <a:pPr algn="just" eaLnBrk="1" hangingPunct="1">
              <a:buClrTx/>
              <a:buFontTx/>
              <a:buNone/>
            </a:pPr>
            <a:r>
              <a:rPr lang="es-NI" altLang="es-NI" sz="2400" dirty="0"/>
              <a:t>A diferencia de los microprocesadores de propósito general, como los que se usan en los computadores PC, los microcontroladores son unidades autosuﬁcientes y mas económicas.</a:t>
            </a:r>
          </a:p>
        </p:txBody>
      </p:sp>
    </p:spTree>
    <p:extLst>
      <p:ext uri="{BB962C8B-B14F-4D97-AF65-F5344CB8AC3E}">
        <p14:creationId xmlns:p14="http://schemas.microsoft.com/office/powerpoint/2010/main" val="818554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5970FA-BDA5-40C6-8E31-F8941EBBD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NI" sz="4000" b="1" dirty="0">
                <a:solidFill>
                  <a:schemeClr val="bg1"/>
                </a:solidFill>
              </a:rPr>
              <a:t>Características de los Microcontroladores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C10811A-3272-415A-9684-FA9245220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1825625"/>
            <a:ext cx="71932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NI" b="1" dirty="0">
                <a:solidFill>
                  <a:schemeClr val="bg1"/>
                </a:solidFill>
              </a:rPr>
              <a:t>Arquitectura básica </a:t>
            </a:r>
          </a:p>
          <a:p>
            <a:pPr marL="0" indent="0">
              <a:buNone/>
            </a:pPr>
            <a:endParaRPr lang="es-NI" dirty="0">
              <a:solidFill>
                <a:schemeClr val="bg1"/>
              </a:solidFill>
            </a:endParaRPr>
          </a:p>
          <a:p>
            <a:r>
              <a:rPr lang="es-NI" dirty="0">
                <a:solidFill>
                  <a:schemeClr val="bg1"/>
                </a:solidFill>
              </a:rPr>
              <a:t>Presentan dos tipos: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NI" dirty="0" err="1">
                <a:solidFill>
                  <a:schemeClr val="bg1"/>
                </a:solidFill>
              </a:rPr>
              <a:t>Von</a:t>
            </a:r>
            <a:r>
              <a:rPr lang="es-NI" dirty="0">
                <a:solidFill>
                  <a:schemeClr val="bg1"/>
                </a:solidFill>
              </a:rPr>
              <a:t> Neumann: Se caracteriza por disponer de una sola memoria principal donde se almacenan datos e instrucciones de forma indistinta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NI" dirty="0">
                <a:solidFill>
                  <a:schemeClr val="bg1"/>
                </a:solidFill>
              </a:rPr>
              <a:t>Harvard dispone de dos memorias independientes: una, que contiene sólo instrucciones y otra, sólo datos.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4EE0982-A1C3-4390-8CB4-640CE5336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5" t="3853" r="62554" b="8790"/>
          <a:stretch/>
        </p:blipFill>
        <p:spPr>
          <a:xfrm>
            <a:off x="8678435" y="1432560"/>
            <a:ext cx="2792483" cy="25298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50AFBB1-BEA7-4D73-BD73-6A0E0354D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68" t="4451" r="6223" b="11679"/>
          <a:stretch/>
        </p:blipFill>
        <p:spPr>
          <a:xfrm>
            <a:off x="8678435" y="3985165"/>
            <a:ext cx="2792483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34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5970FA-BDA5-40C6-8E31-F8941EBBD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NI" sz="4000" b="1" dirty="0">
                <a:solidFill>
                  <a:schemeClr val="bg1"/>
                </a:solidFill>
              </a:rPr>
              <a:t>Características de los Microcontroladores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C10811A-3272-415A-9684-FA9245220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NI" b="1" dirty="0">
                <a:solidFill>
                  <a:schemeClr val="bg1"/>
                </a:solidFill>
              </a:rPr>
              <a:t>Procesador CPU </a:t>
            </a:r>
          </a:p>
          <a:p>
            <a:r>
              <a:rPr lang="es-NI" dirty="0">
                <a:solidFill>
                  <a:schemeClr val="bg1"/>
                </a:solidFill>
              </a:rPr>
              <a:t>Se encarga de direccionar la memoria de instrucciones, su decodificación y la ejecución de la operación que implica la instrucción</a:t>
            </a:r>
          </a:p>
          <a:p>
            <a:r>
              <a:rPr lang="es-NI" dirty="0">
                <a:solidFill>
                  <a:schemeClr val="bg1"/>
                </a:solidFill>
              </a:rPr>
              <a:t>Existen dos orientaciones en cuanto a la arquitectura y tratamiento de las instrucciones: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NI" sz="2600" dirty="0">
                <a:solidFill>
                  <a:schemeClr val="bg1"/>
                </a:solidFill>
              </a:rPr>
              <a:t>CISC: Set de Juego de Instrucciones Complejas, disponen de más de 80 instrucciones máquina en su repertorio, algunas de las cuales son muy sofisticadas y potentes, requiriendo muchos ciclos para su ejecución.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NI" sz="2600" dirty="0">
                <a:solidFill>
                  <a:schemeClr val="bg1"/>
                </a:solidFill>
              </a:rPr>
              <a:t>RISC: Set de Juego de Instrucciones Reducido. El repertorio de instrucciones máquina es muy reducido y simples, generalmente, se ejecutan en un ciclo. La sencillez y rapidez de las instrucciones permiten optimizar el hardware y el software del procesador.</a:t>
            </a:r>
          </a:p>
        </p:txBody>
      </p:sp>
    </p:spTree>
    <p:extLst>
      <p:ext uri="{BB962C8B-B14F-4D97-AF65-F5344CB8AC3E}">
        <p14:creationId xmlns:p14="http://schemas.microsoft.com/office/powerpoint/2010/main" val="3890222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5970FA-BDA5-40C6-8E31-F8941EBBD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NI" sz="4000" b="1" dirty="0">
                <a:solidFill>
                  <a:schemeClr val="bg1"/>
                </a:solidFill>
              </a:rPr>
              <a:t>Características de los Microcontroladores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C10811A-3272-415A-9684-FA9245220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NI" b="1" dirty="0">
                <a:solidFill>
                  <a:schemeClr val="bg1"/>
                </a:solidFill>
              </a:rPr>
              <a:t>Memoria</a:t>
            </a:r>
          </a:p>
          <a:p>
            <a:r>
              <a:rPr lang="es-NI" dirty="0">
                <a:solidFill>
                  <a:schemeClr val="bg1"/>
                </a:solidFill>
              </a:rPr>
              <a:t>En los microcontroladores la memoria de instrucciones y datos está integrada en el propio chip y son de baja capacidad. Una parte debe ser no volátil, tipo ROM y otra parte de memoria será tipo RAM, volátil.</a:t>
            </a:r>
          </a:p>
          <a:p>
            <a:endParaRPr lang="es-NI" dirty="0">
              <a:solidFill>
                <a:schemeClr val="bg1"/>
              </a:solidFill>
            </a:endParaRPr>
          </a:p>
          <a:p>
            <a:r>
              <a:rPr lang="es-NI" dirty="0">
                <a:solidFill>
                  <a:schemeClr val="bg1"/>
                </a:solidFill>
              </a:rPr>
              <a:t>Podemos encontrar 3 tipos de memorias: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NI" sz="2400" dirty="0">
                <a:solidFill>
                  <a:schemeClr val="bg1"/>
                </a:solidFill>
              </a:rPr>
              <a:t>RAM: De poca capacidad pues sólo debe contener las variables y los cambios de información que se produzcan en el transcurso del programa.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NI" sz="2400" dirty="0">
                <a:solidFill>
                  <a:schemeClr val="bg1"/>
                </a:solidFill>
              </a:rPr>
              <a:t>EEPROM: Memoria reprogramable utilizada para grabar valores y parámetros que deseamos que queden de forma no volátil.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NI" sz="2400" dirty="0">
                <a:solidFill>
                  <a:schemeClr val="bg1"/>
                </a:solidFill>
              </a:rPr>
              <a:t>FLASH: Se trata de una memoria no volátil, de bajo consumo, que se puede escribir y borrar. Se prefiere almacenar </a:t>
            </a:r>
            <a:r>
              <a:rPr lang="es-NI" sz="2400" dirty="0" err="1">
                <a:solidFill>
                  <a:schemeClr val="bg1"/>
                </a:solidFill>
              </a:rPr>
              <a:t>aqui</a:t>
            </a:r>
            <a:r>
              <a:rPr lang="es-NI" sz="2400" dirty="0">
                <a:solidFill>
                  <a:schemeClr val="bg1"/>
                </a:solidFill>
              </a:rPr>
              <a:t> el programa del microcontrolador porque es más rápida y de mayor densidad que la EEPROM.</a:t>
            </a:r>
          </a:p>
        </p:txBody>
      </p:sp>
    </p:spTree>
    <p:extLst>
      <p:ext uri="{BB962C8B-B14F-4D97-AF65-F5344CB8AC3E}">
        <p14:creationId xmlns:p14="http://schemas.microsoft.com/office/powerpoint/2010/main" val="195988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5970FA-BDA5-40C6-8E31-F8941EBBD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NI" sz="4000" b="1" dirty="0">
                <a:solidFill>
                  <a:schemeClr val="bg1"/>
                </a:solidFill>
              </a:rPr>
              <a:t>Características de los Microcontroladores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C10811A-3272-415A-9684-FA9245220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NI" b="1" dirty="0">
                <a:solidFill>
                  <a:schemeClr val="bg1"/>
                </a:solidFill>
              </a:rPr>
              <a:t>Puertos de Entrada y Salida:</a:t>
            </a:r>
            <a:r>
              <a:rPr lang="es-NI" dirty="0">
                <a:solidFill>
                  <a:schemeClr val="bg1"/>
                </a:solidFill>
              </a:rPr>
              <a:t> Son las líneas de Entrada/Salida que comunican al computador interno con los periféricos exteriores. </a:t>
            </a:r>
          </a:p>
          <a:p>
            <a:r>
              <a:rPr lang="es-NI" b="1" dirty="0">
                <a:solidFill>
                  <a:schemeClr val="bg1"/>
                </a:solidFill>
              </a:rPr>
              <a:t>Reloj principal:</a:t>
            </a:r>
            <a:r>
              <a:rPr lang="es-NI" dirty="0">
                <a:solidFill>
                  <a:schemeClr val="bg1"/>
                </a:solidFill>
              </a:rPr>
              <a:t> Circuito oscilador que genera una onda cuadrada de alta frecuencia, sincronizando todas las operaciones del sistema. </a:t>
            </a:r>
          </a:p>
          <a:p>
            <a:r>
              <a:rPr lang="es-NI" b="1" dirty="0">
                <a:solidFill>
                  <a:schemeClr val="bg1"/>
                </a:solidFill>
              </a:rPr>
              <a:t>Recursos especiales:</a:t>
            </a:r>
            <a:r>
              <a:rPr lang="es-NI" dirty="0">
                <a:solidFill>
                  <a:schemeClr val="bg1"/>
                </a:solidFill>
              </a:rPr>
              <a:t> Cada fabricante oferta numerosos recursos ampliando sus capacidades o reduciendo sus prestaciones. Dentro de estos recursos podemos encontrar: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NI" sz="2600" dirty="0">
                <a:solidFill>
                  <a:schemeClr val="bg1"/>
                </a:solidFill>
              </a:rPr>
              <a:t>Temporizadores o “</a:t>
            </a:r>
            <a:r>
              <a:rPr lang="es-NI" sz="2600" dirty="0" err="1">
                <a:solidFill>
                  <a:schemeClr val="bg1"/>
                </a:solidFill>
              </a:rPr>
              <a:t>Timers</a:t>
            </a:r>
            <a:r>
              <a:rPr lang="es-NI" sz="2600" dirty="0">
                <a:solidFill>
                  <a:schemeClr val="bg1"/>
                </a:solidFill>
              </a:rPr>
              <a:t>”: Se emplean para controlar periodos de tiempo y para llevar la cuenta de acontecimientos que suceden en el interior.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NI" sz="2600" dirty="0">
                <a:solidFill>
                  <a:schemeClr val="bg1"/>
                </a:solidFill>
              </a:rPr>
              <a:t>Perro guardián o “</a:t>
            </a:r>
            <a:r>
              <a:rPr lang="es-NI" sz="2600" dirty="0" err="1">
                <a:solidFill>
                  <a:schemeClr val="bg1"/>
                </a:solidFill>
              </a:rPr>
              <a:t>Watchdog</a:t>
            </a:r>
            <a:r>
              <a:rPr lang="es-NI" sz="2600" dirty="0">
                <a:solidFill>
                  <a:schemeClr val="bg1"/>
                </a:solidFill>
              </a:rPr>
              <a:t>”: Es un temporizador que cuando se desborda y pasa por cero provoca un </a:t>
            </a:r>
            <a:r>
              <a:rPr lang="es-NI" sz="2600" dirty="0" err="1">
                <a:solidFill>
                  <a:schemeClr val="bg1"/>
                </a:solidFill>
              </a:rPr>
              <a:t>reset</a:t>
            </a:r>
            <a:r>
              <a:rPr lang="es-NI" sz="2600" dirty="0">
                <a:solidFill>
                  <a:schemeClr val="bg1"/>
                </a:solidFill>
              </a:rPr>
              <a:t> automáticamente en el sistema. </a:t>
            </a:r>
          </a:p>
        </p:txBody>
      </p:sp>
    </p:spTree>
    <p:extLst>
      <p:ext uri="{BB962C8B-B14F-4D97-AF65-F5344CB8AC3E}">
        <p14:creationId xmlns:p14="http://schemas.microsoft.com/office/powerpoint/2010/main" val="186644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5970FA-BDA5-40C6-8E31-F8941EBBD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NI" sz="4000" b="1" dirty="0">
                <a:solidFill>
                  <a:schemeClr val="bg1"/>
                </a:solidFill>
              </a:rPr>
              <a:t>Características de los Microcontroladores</a:t>
            </a:r>
            <a:br>
              <a:rPr lang="es-NI" sz="4000" b="1" dirty="0">
                <a:solidFill>
                  <a:schemeClr val="bg1"/>
                </a:solidFill>
              </a:rPr>
            </a:br>
            <a:r>
              <a:rPr lang="es-NI" sz="4000" b="1" dirty="0">
                <a:solidFill>
                  <a:schemeClr val="bg1"/>
                </a:solidFill>
              </a:rPr>
              <a:t>(Cont..)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C10811A-3272-415A-9684-FA9245220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NI" sz="2400" dirty="0">
                <a:solidFill>
                  <a:schemeClr val="bg1"/>
                </a:solidFill>
              </a:rPr>
              <a:t>Estado de reposo o de bajo consumo: Es un estado del sistema donde se detiene el reloj principal y sus circuitos asociados con el objetivo de ahorrar energía en periodos de tiempo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NI" sz="2400" dirty="0">
                <a:solidFill>
                  <a:schemeClr val="bg1"/>
                </a:solidFill>
              </a:rPr>
              <a:t>Conversor A/D: Procesa señales analógicas convirtiéndolas en señales digitales.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NI" sz="2400" dirty="0">
                <a:solidFill>
                  <a:schemeClr val="bg1"/>
                </a:solidFill>
              </a:rPr>
              <a:t>Comparador analógico: Algunos modelos de microcontroladores disponen internamente de un amplificador operacional que actúa como comparador entre una señal fija de referencia y otra variable.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NI" sz="2400" dirty="0">
                <a:solidFill>
                  <a:schemeClr val="bg1"/>
                </a:solidFill>
              </a:rPr>
              <a:t>Modulador de anchura de impulsos o PWM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NI" sz="2400" dirty="0">
                <a:solidFill>
                  <a:schemeClr val="bg1"/>
                </a:solidFill>
              </a:rPr>
              <a:t>Puertas de comunicación: UART, USART, Comunicación Paralela, USB, I2CCAN (</a:t>
            </a:r>
            <a:r>
              <a:rPr lang="es-NI" sz="2400" dirty="0" err="1">
                <a:solidFill>
                  <a:schemeClr val="bg1"/>
                </a:solidFill>
              </a:rPr>
              <a:t>Controller</a:t>
            </a:r>
            <a:r>
              <a:rPr lang="es-NI" sz="2400" dirty="0">
                <a:solidFill>
                  <a:schemeClr val="bg1"/>
                </a:solidFill>
              </a:rPr>
              <a:t> </a:t>
            </a:r>
            <a:r>
              <a:rPr lang="es-NI" sz="2400" dirty="0" err="1">
                <a:solidFill>
                  <a:schemeClr val="bg1"/>
                </a:solidFill>
              </a:rPr>
              <a:t>Area</a:t>
            </a:r>
            <a:r>
              <a:rPr lang="es-NI" sz="2400" dirty="0">
                <a:solidFill>
                  <a:schemeClr val="bg1"/>
                </a:solidFill>
              </a:rPr>
              <a:t> Network), etc.</a:t>
            </a:r>
          </a:p>
        </p:txBody>
      </p:sp>
    </p:spTree>
    <p:extLst>
      <p:ext uri="{BB962C8B-B14F-4D97-AF65-F5344CB8AC3E}">
        <p14:creationId xmlns:p14="http://schemas.microsoft.com/office/powerpoint/2010/main" val="1934348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5970FA-BDA5-40C6-8E31-F8941EBBD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NI" sz="4000" b="1" dirty="0">
                <a:solidFill>
                  <a:schemeClr val="bg1"/>
                </a:solidFill>
              </a:rPr>
              <a:t>Aplicaciones de los Microcontroladores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C10811A-3272-415A-9684-FA9245220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914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Aparatos Electrodomésticos</a:t>
            </a:r>
          </a:p>
          <a:p>
            <a:r>
              <a:rPr lang="es-NI" sz="3200" dirty="0">
                <a:solidFill>
                  <a:schemeClr val="bg1"/>
                </a:solidFill>
              </a:rPr>
              <a:t>Equipos de Cómputos</a:t>
            </a:r>
          </a:p>
          <a:p>
            <a:r>
              <a:rPr lang="es-NI" sz="3200" dirty="0">
                <a:solidFill>
                  <a:schemeClr val="bg1"/>
                </a:solidFill>
              </a:rPr>
              <a:t>Automóviles</a:t>
            </a:r>
          </a:p>
          <a:p>
            <a:r>
              <a:rPr lang="es-NI" sz="3200" dirty="0">
                <a:solidFill>
                  <a:schemeClr val="bg1"/>
                </a:solidFill>
              </a:rPr>
              <a:t>Domótica</a:t>
            </a:r>
          </a:p>
          <a:p>
            <a:r>
              <a:rPr lang="es-NI" sz="3200" dirty="0">
                <a:solidFill>
                  <a:schemeClr val="bg1"/>
                </a:solidFill>
              </a:rPr>
              <a:t>Sistemas Industriales</a:t>
            </a:r>
          </a:p>
          <a:p>
            <a:r>
              <a:rPr lang="es-NI" sz="3200" dirty="0">
                <a:solidFill>
                  <a:schemeClr val="bg1"/>
                </a:solidFill>
              </a:rPr>
              <a:t>Equipos de </a:t>
            </a:r>
            <a:r>
              <a:rPr lang="es-NI" sz="3200" dirty="0" err="1">
                <a:solidFill>
                  <a:schemeClr val="bg1"/>
                </a:solidFill>
              </a:rPr>
              <a:t>Instrumentacion</a:t>
            </a:r>
            <a:r>
              <a:rPr lang="es-NI" sz="3200" dirty="0">
                <a:solidFill>
                  <a:schemeClr val="bg1"/>
                </a:solidFill>
              </a:rPr>
              <a:t>.</a:t>
            </a:r>
          </a:p>
          <a:p>
            <a:r>
              <a:rPr lang="es-NI" sz="3200" dirty="0">
                <a:solidFill>
                  <a:schemeClr val="bg1"/>
                </a:solidFill>
              </a:rPr>
              <a:t>Equipos Médicos</a:t>
            </a:r>
          </a:p>
          <a:p>
            <a:r>
              <a:rPr lang="es-NI" sz="3200" dirty="0">
                <a:solidFill>
                  <a:schemeClr val="bg1"/>
                </a:solidFill>
              </a:rPr>
              <a:t>Equipos de Telecomunicaciones.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1C3F762-9F4B-46B7-9BCB-164D48024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289" y="1690688"/>
            <a:ext cx="3947771" cy="221075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712E2C9-1631-4D5D-911A-778C73ADF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994" y="3901440"/>
            <a:ext cx="2619375" cy="17430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2B26822-97D6-4BA9-8916-86AA46701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619" y="3901440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896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6501</TotalTime>
  <Words>972</Words>
  <Application>Microsoft Office PowerPoint</Application>
  <PresentationFormat>Panorámica</PresentationFormat>
  <Paragraphs>78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Arial-BoldMT</vt:lpstr>
      <vt:lpstr>Calibri</vt:lpstr>
      <vt:lpstr>Calibri Light</vt:lpstr>
      <vt:lpstr>Open Sans</vt:lpstr>
      <vt:lpstr>Wingdings</vt:lpstr>
      <vt:lpstr>Tema de Office</vt:lpstr>
      <vt:lpstr>Programación de Microcontroladores PIC con MPLABX</vt:lpstr>
      <vt:lpstr>Historia de los Circuitos Integrados</vt:lpstr>
      <vt:lpstr>¿Qué es un Microcontrolador?</vt:lpstr>
      <vt:lpstr>Características de los Microcontroladores</vt:lpstr>
      <vt:lpstr>Características de los Microcontroladores</vt:lpstr>
      <vt:lpstr>Características de los Microcontroladores</vt:lpstr>
      <vt:lpstr>Características de los Microcontroladores</vt:lpstr>
      <vt:lpstr>Características de los Microcontroladores (Cont..)</vt:lpstr>
      <vt:lpstr>Aplicaciones de los Microcontroladores</vt:lpstr>
      <vt:lpstr>Fabricantes de Microcontroladores</vt:lpstr>
      <vt:lpstr>Lenguajes de programación</vt:lpstr>
      <vt:lpstr>Lenguajes de programación</vt:lpstr>
      <vt:lpstr>Proceso de Desarrollo</vt:lpstr>
      <vt:lpstr>Proceso de Desarrollo</vt:lpstr>
      <vt:lpstr>Practicas de Programación con MPLAB X IDE</vt:lpstr>
      <vt:lpstr>GRACIAS POR SU ATENCION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Ortega</dc:creator>
  <cp:lastModifiedBy>Carlos Ortega</cp:lastModifiedBy>
  <cp:revision>24</cp:revision>
  <dcterms:created xsi:type="dcterms:W3CDTF">2020-07-30T22:00:37Z</dcterms:created>
  <dcterms:modified xsi:type="dcterms:W3CDTF">2020-08-04T19:36:32Z</dcterms:modified>
</cp:coreProperties>
</file>